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Geo"/>
      <p:regular r:id="rId31"/>
      <p: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e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ato-regular.fntdata"/><Relationship Id="rId10" Type="http://schemas.openxmlformats.org/officeDocument/2006/relationships/slide" Target="slides/slide6.xml"/><Relationship Id="rId32" Type="http://schemas.openxmlformats.org/officeDocument/2006/relationships/font" Target="fonts/Geo-italic.fntdata"/><Relationship Id="rId13" Type="http://schemas.openxmlformats.org/officeDocument/2006/relationships/slide" Target="slides/slide9.xml"/><Relationship Id="rId35" Type="http://schemas.openxmlformats.org/officeDocument/2006/relationships/font" Target="fonts/Lato-italic.fntdata"/><Relationship Id="rId12" Type="http://schemas.openxmlformats.org/officeDocument/2006/relationships/slide" Target="slides/slide8.xml"/><Relationship Id="rId34" Type="http://schemas.openxmlformats.org/officeDocument/2006/relationships/font" Target="fonts/Lat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La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digital, mechanism, computational, compute,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digital, mechanism, computational, compute,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Mechanization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or mechanisation (BE) is the process of changing from working largely or exclusively by hand or with animals to doing that work with machinery.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s2E9iSQfGdg" TargetMode="External"/><Relationship Id="rId4" Type="http://schemas.openxmlformats.org/officeDocument/2006/relationships/hyperlink" Target="https://www.bnl.gov/about/history/firstvideo.php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Egw-EdMVZ4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BNkDjQPdlu0" TargetMode="External"/><Relationship Id="rId4" Type="http://schemas.openxmlformats.org/officeDocument/2006/relationships/hyperlink" Target="https://www.youtube.com/watch?v=WyXwqJOyDU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Or35jROrkmc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youtube.com/watch?v=XgzJWYNtVJ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4seJ__Sajf4&amp;index=6&amp;list=ELjU8fO0h7jI0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spacewar.oversigma.com" TargetMode="External"/><Relationship Id="rId4" Type="http://schemas.openxmlformats.org/officeDocument/2006/relationships/hyperlink" Target="http://www.xnet.se/javaTest/jPong/jPong.html" TargetMode="External"/><Relationship Id="rId5" Type="http://schemas.openxmlformats.org/officeDocument/2006/relationships/hyperlink" Target="http://www.web-adventures.org/cgi-bin/webfrotz?s=Adventur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file/d/0B46d2RJIvLNuY0lPc3BoeEtmMlU/view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hostos-gd201.tumblr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-7108"/>
            <a:ext cx="3322200" cy="51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4269000" y="3033938"/>
            <a:ext cx="45006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Design - 201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Tue 2-4:45pm C-356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Prof. A McClure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Shape 36"/>
          <p:cNvSpPr txBox="1"/>
          <p:nvPr>
            <p:ph type="ctrTitle"/>
          </p:nvPr>
        </p:nvSpPr>
        <p:spPr>
          <a:xfrm>
            <a:off x="3717450" y="533400"/>
            <a:ext cx="49953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Digital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5" y="2454299"/>
            <a:ext cx="3060776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25" y="3356450"/>
            <a:ext cx="27622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ctrTitle"/>
          </p:nvPr>
        </p:nvSpPr>
        <p:spPr>
          <a:xfrm>
            <a:off x="3717450" y="1570850"/>
            <a:ext cx="4995300" cy="17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Games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8675"/>
            <a:ext cx="3197875" cy="194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zarro.gif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50" y="798375"/>
            <a:ext cx="47625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ctrTitle"/>
          </p:nvPr>
        </p:nvSpPr>
        <p:spPr>
          <a:xfrm>
            <a:off x="955375" y="1376396"/>
            <a:ext cx="7772400" cy="35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Why are games suited to being digital?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Video Game?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1200150"/>
            <a:ext cx="4374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“noughts and crosses”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Prof. Alexander Sandy Douglas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1952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Programming on an EDSAC (Electronic Delay Storage Automatic Calculator) at University of Cambridge, England</a:t>
            </a:r>
            <a:endParaRPr sz="1800"/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OXO</a:t>
            </a:r>
            <a:endParaRPr/>
          </a:p>
        </p:txBody>
      </p:sp>
      <p:pic>
        <p:nvPicPr>
          <p:cNvPr descr="OXO-screenshoot.jp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250" y="430925"/>
            <a:ext cx="3994550" cy="39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xo_computer.jp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86" y="0"/>
            <a:ext cx="63993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202900" y="1210750"/>
            <a:ext cx="4957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Tennis for Two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William Higinbothan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1958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Programming on a Donner Model 30 at Brookhaven National Lab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r:id="rId3"/>
              </a:rPr>
              <a:t>video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</p:txBody>
      </p:sp>
      <p:pic>
        <p:nvPicPr>
          <p:cNvPr descr="computer-tennis-300px.jpg"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625" y="205975"/>
            <a:ext cx="2857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deo-schematic-940px.jpg"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625" y="2841425"/>
            <a:ext cx="2857499" cy="21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History of Video Games Part 1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Steve Russell, Computer Space, etc.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Coin Operated Machines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1931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First coin-op Pinball</a:t>
            </a:r>
            <a:endParaRPr/>
          </a:p>
        </p:txBody>
      </p:sp>
      <p:pic>
        <p:nvPicPr>
          <p:cNvPr descr="BaffleBallPinballFlyer.jp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913" y="0"/>
            <a:ext cx="37290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1966</a:t>
            </a:r>
            <a:endParaRPr/>
          </a:p>
        </p:txBody>
      </p:sp>
      <p:pic>
        <p:nvPicPr>
          <p:cNvPr descr="Sega_Periscope.jp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450" y="0"/>
            <a:ext cx="3936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1969</a:t>
            </a:r>
            <a:endParaRPr/>
          </a:p>
        </p:txBody>
      </p:sp>
      <p:pic>
        <p:nvPicPr>
          <p:cNvPr descr="sduckhu1.jpg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209" y="0"/>
            <a:ext cx="385303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History of Video Games Part 2</a:t>
            </a:r>
            <a:endParaRPr b="1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Magnavox Odyssey</a:t>
            </a:r>
            <a:endParaRPr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  <a:p>
            <a:pPr indent="45720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 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History of Video Games Part 3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Pong, Space Wars, etc.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History of Video Games Part 4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Pong Wars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History of Video Games Part 5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r>
              <a:rPr lang="en"/>
              <a:t>Fairchild Channel F and Market Crash</a:t>
            </a:r>
            <a:endParaRPr/>
          </a:p>
          <a:p>
            <a:pPr indent="45720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link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Homework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1200150"/>
            <a:ext cx="868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Download and install Game Maker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(via Steam or Yoyogames.com)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Read Ch2 of Trigger Happy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Play: </a:t>
            </a:r>
            <a:r>
              <a:rPr lang="en" u="sng">
                <a:solidFill>
                  <a:schemeClr val="hlink"/>
                </a:solidFill>
                <a:hlinkClick r:id="rId3"/>
              </a:rPr>
              <a:t>Spacewar!</a:t>
            </a:r>
            <a:r>
              <a:rPr lang="en"/>
              <a:t> - </a:t>
            </a:r>
            <a:r>
              <a:rPr lang="en" sz="2400"/>
              <a:t>http://spacewar.overstigma.com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r>
              <a:rPr lang="en" u="sng">
                <a:solidFill>
                  <a:schemeClr val="hlink"/>
                </a:solidFill>
                <a:hlinkClick r:id="rId4"/>
              </a:rPr>
              <a:t>Pong</a:t>
            </a:r>
            <a:r>
              <a:rPr lang="en"/>
              <a:t> - http://www.ponggame.org/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r>
              <a:rPr lang="en" u="sng">
                <a:solidFill>
                  <a:schemeClr val="hlink"/>
                </a:solidFill>
                <a:hlinkClick r:id="rId5"/>
              </a:rPr>
              <a:t>Adventure</a:t>
            </a:r>
            <a:r>
              <a:rPr lang="en"/>
              <a:t> </a:t>
            </a:r>
            <a:endParaRPr/>
          </a:p>
          <a:p>
            <a:pPr indent="0" lvl="0" marL="137160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http://www.web-adventures.org/cgi-bin/webfrotz?s=Adventure</a:t>
            </a:r>
            <a:endParaRPr b="1" sz="1800"/>
          </a:p>
        </p:txBody>
      </p:sp>
      <p:sp>
        <p:nvSpPr>
          <p:cNvPr id="185" name="Shape 185"/>
          <p:cNvSpPr txBox="1"/>
          <p:nvPr/>
        </p:nvSpPr>
        <p:spPr>
          <a:xfrm>
            <a:off x="3387875" y="250375"/>
            <a:ext cx="52290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http://hostos-gd201.tumblr.com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A9999"/>
                </a:solidFill>
              </a:rPr>
              <a:t>Reading and Game Response 1 (RGR1):</a:t>
            </a:r>
            <a:r>
              <a:rPr lang="en" sz="2400">
                <a:solidFill>
                  <a:srgbClr val="FFFFFF"/>
                </a:solidFill>
              </a:rPr>
              <a:t> Write a thoughtful one to two page reflection after you have played the games and read the material. Topics to consider: What are some new things you learned? What are some lessons we can take away from the early days of the video game? Are these games still compelling? 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2400">
                <a:solidFill>
                  <a:srgbClr val="FFFFFF"/>
                </a:solidFill>
              </a:rPr>
              <a:t> - </a:t>
            </a:r>
            <a:r>
              <a:rPr b="1" lang="en" sz="2400">
                <a:solidFill>
                  <a:srgbClr val="FFFFFF"/>
                </a:solidFill>
              </a:rPr>
              <a:t>http://bit.ly/1fTm5vJ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					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				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			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9999"/>
                </a:solidFill>
              </a:rPr>
              <a:t>Next Class:</a:t>
            </a:r>
            <a:endParaRPr b="1">
              <a:solidFill>
                <a:srgbClr val="EA9999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the weather is nice, we will be doing an activity outside, so dress appropriately.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1013325" y="392075"/>
            <a:ext cx="7811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Name?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do you want out of this class?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Favorite childhood game?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Animal that could fit inside a 2 liter bottle?</a:t>
            </a:r>
            <a:endParaRPr/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368" y="2894150"/>
            <a:ext cx="2153600" cy="20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256162" y="2145688"/>
            <a:ext cx="1844400" cy="33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hostos-gd201.tumblr.com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Shape 5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SYLLABUS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0" y="503477"/>
            <a:ext cx="9144000" cy="26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latin typeface="Geo"/>
                <a:ea typeface="Geo"/>
                <a:cs typeface="Geo"/>
                <a:sym typeface="Geo"/>
              </a:rPr>
              <a:t>DI.GI.TAL</a:t>
            </a:r>
            <a:endParaRPr sz="200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0" y="503477"/>
            <a:ext cx="9144000" cy="26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latin typeface="Geo"/>
                <a:ea typeface="Geo"/>
                <a:cs typeface="Geo"/>
                <a:sym typeface="Geo"/>
              </a:rPr>
              <a:t>DIG.IT.AL</a:t>
            </a:r>
            <a:endParaRPr sz="200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1569700" y="2862975"/>
            <a:ext cx="73353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(of signals or data) expressed as series of the digits 0 and 1, typically represented by values of a physical quantity such as voltage or magnetic polarization.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0" y="503475"/>
            <a:ext cx="9144000" cy="4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calculation</a:t>
            </a:r>
            <a:endParaRPr sz="9600">
              <a:latin typeface="Geo"/>
              <a:ea typeface="Geo"/>
              <a:cs typeface="Geo"/>
              <a:sym typeface="Ge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vs</a:t>
            </a:r>
            <a:endParaRPr sz="9600">
              <a:latin typeface="Geo"/>
              <a:ea typeface="Geo"/>
              <a:cs typeface="Geo"/>
              <a:sym typeface="Ge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computation</a:t>
            </a:r>
            <a:endParaRPr sz="96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ird.gif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521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474450" y="3051600"/>
            <a:ext cx="5693400" cy="18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ctrTitle"/>
          </p:nvPr>
        </p:nvSpPr>
        <p:spPr>
          <a:xfrm>
            <a:off x="599525" y="2393824"/>
            <a:ext cx="7772400" cy="24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mechanization of imagination</a:t>
            </a:r>
            <a:endParaRPr sz="6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.gif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1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ctrTitle"/>
          </p:nvPr>
        </p:nvSpPr>
        <p:spPr>
          <a:xfrm>
            <a:off x="685800" y="740421"/>
            <a:ext cx="7772400" cy="35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making the abstract tangible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